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DM Sans" charset="1" panose="00000000000000000000"/>
      <p:regular r:id="rId13"/>
    </p:embeddedFont>
    <p:embeddedFont>
      <p:font typeface="Saira Bold" charset="1" panose="00000800000000000000"/>
      <p:regular r:id="rId14"/>
    </p:embeddedFont>
    <p:embeddedFont>
      <p:font typeface="Saira Extra-Light" charset="1" panose="00000300000000000000"/>
      <p:regular r:id="rId15"/>
    </p:embeddedFont>
    <p:embeddedFont>
      <p:font typeface="DM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632" y="1028700"/>
            <a:ext cx="603856" cy="498001"/>
          </a:xfrm>
          <a:custGeom>
            <a:avLst/>
            <a:gdLst/>
            <a:ahLst/>
            <a:cxnLst/>
            <a:rect r="r" b="b" t="t" l="l"/>
            <a:pathLst>
              <a:path h="498001" w="603856">
                <a:moveTo>
                  <a:pt x="0" y="0"/>
                </a:moveTo>
                <a:lnTo>
                  <a:pt x="603856" y="0"/>
                </a:lnTo>
                <a:lnTo>
                  <a:pt x="603856" y="498001"/>
                </a:lnTo>
                <a:lnTo>
                  <a:pt x="0" y="49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2607" y="3635269"/>
            <a:ext cx="9866693" cy="6870806"/>
          </a:xfrm>
          <a:custGeom>
            <a:avLst/>
            <a:gdLst/>
            <a:ahLst/>
            <a:cxnLst/>
            <a:rect r="r" b="b" t="t" l="l"/>
            <a:pathLst>
              <a:path h="6870806" w="9866693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903" y="997798"/>
            <a:ext cx="576585" cy="609533"/>
          </a:xfrm>
          <a:custGeom>
            <a:avLst/>
            <a:gdLst/>
            <a:ahLst/>
            <a:cxnLst/>
            <a:rect r="r" b="b" t="t" l="l"/>
            <a:pathLst>
              <a:path h="609533" w="576585">
                <a:moveTo>
                  <a:pt x="0" y="0"/>
                </a:moveTo>
                <a:lnTo>
                  <a:pt x="576585" y="0"/>
                </a:lnTo>
                <a:lnTo>
                  <a:pt x="576585" y="609533"/>
                </a:lnTo>
                <a:lnTo>
                  <a:pt x="0" y="609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62537" y="1216968"/>
            <a:ext cx="2595389" cy="24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2128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ALFASTACK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16382"/>
            <a:ext cx="14399867" cy="291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3"/>
              </a:lnSpc>
            </a:pPr>
          </a:p>
          <a:p>
            <a:pPr algn="l">
              <a:lnSpc>
                <a:spcPts val="5793"/>
              </a:lnSpc>
            </a:pPr>
            <a:r>
              <a:rPr lang="en-US" sz="6436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SCRAP IDENTIFICATION USING DEEP LEARNING</a:t>
            </a:r>
          </a:p>
          <a:p>
            <a:pPr algn="l">
              <a:lnSpc>
                <a:spcPts val="525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88632" y="2236855"/>
            <a:ext cx="8039190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PROJECT NAME -: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2656391"/>
            <a:ext cx="981645" cy="4968240"/>
            <a:chOff x="0" y="0"/>
            <a:chExt cx="258540" cy="1308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308508"/>
            </a:xfrm>
            <a:custGeom>
              <a:avLst/>
              <a:gdLst/>
              <a:ahLst/>
              <a:cxnLst/>
              <a:rect r="r" b="b" t="t" l="l"/>
              <a:pathLst>
                <a:path h="1308508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49405" y="2650413"/>
            <a:ext cx="5783975" cy="4974218"/>
          </a:xfrm>
          <a:custGeom>
            <a:avLst/>
            <a:gdLst/>
            <a:ahLst/>
            <a:cxnLst/>
            <a:rect r="r" b="b" t="t" l="l"/>
            <a:pathLst>
              <a:path h="4974218" w="5783975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47332" y="2780216"/>
            <a:ext cx="7791262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5654" y="3956102"/>
            <a:ext cx="7654618" cy="409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Dataset Overview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Train samples: 2019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Test samples: 508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Classes: cardboard, glass, metal, paper, plastic, trash</a:t>
            </a:r>
          </a:p>
          <a:p>
            <a:pPr algn="just">
              <a:lnSpc>
                <a:spcPts val="2720"/>
              </a:lnSpc>
            </a:pPr>
          </a:p>
          <a:p>
            <a:pPr algn="just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Image Details: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Resolution: 224×224 (resized for ResNet input)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Format: JPEG / PNG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Variations include rotation, lighting, and object placement to simulate real-world conveyor conditions.</a:t>
            </a:r>
          </a:p>
          <a:p>
            <a:pPr algn="just">
              <a:lnSpc>
                <a:spcPts val="2720"/>
              </a:lnSpc>
            </a:pPr>
          </a:p>
          <a:p>
            <a:pPr algn="just">
              <a:lnSpc>
                <a:spcPts val="27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2656391"/>
            <a:ext cx="981645" cy="4968240"/>
            <a:chOff x="0" y="0"/>
            <a:chExt cx="258540" cy="1308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308508"/>
            </a:xfrm>
            <a:custGeom>
              <a:avLst/>
              <a:gdLst/>
              <a:ahLst/>
              <a:cxnLst/>
              <a:rect r="r" b="b" t="t" l="l"/>
              <a:pathLst>
                <a:path h="1308508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49405" y="2650413"/>
            <a:ext cx="5783975" cy="4974218"/>
          </a:xfrm>
          <a:custGeom>
            <a:avLst/>
            <a:gdLst/>
            <a:ahLst/>
            <a:cxnLst/>
            <a:rect r="r" b="b" t="t" l="l"/>
            <a:pathLst>
              <a:path h="4974218" w="5783975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47332" y="2780216"/>
            <a:ext cx="7791262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MODEL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7332" y="4085878"/>
            <a:ext cx="765461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Model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Base architecture: ResNet18 (pretrained on ImageNet)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Transfer learning applied, last layer fine-tuned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Optimizer: Adam, Loss: CrossEntropy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Device: CPU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2656391"/>
            <a:ext cx="981645" cy="4968240"/>
            <a:chOff x="0" y="0"/>
            <a:chExt cx="258540" cy="1308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308508"/>
            </a:xfrm>
            <a:custGeom>
              <a:avLst/>
              <a:gdLst/>
              <a:ahLst/>
              <a:cxnLst/>
              <a:rect r="r" b="b" t="t" l="l"/>
              <a:pathLst>
                <a:path h="1308508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70070"/>
            <a:ext cx="7418632" cy="5970671"/>
          </a:xfrm>
          <a:custGeom>
            <a:avLst/>
            <a:gdLst/>
            <a:ahLst/>
            <a:cxnLst/>
            <a:rect r="r" b="b" t="t" l="l"/>
            <a:pathLst>
              <a:path h="5970671" w="7418632">
                <a:moveTo>
                  <a:pt x="0" y="0"/>
                </a:moveTo>
                <a:lnTo>
                  <a:pt x="7418632" y="0"/>
                </a:lnTo>
                <a:lnTo>
                  <a:pt x="741863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3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3238" y="1152525"/>
            <a:ext cx="8711581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EVALUATION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0732" y="2608766"/>
            <a:ext cx="8494464" cy="47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Overall Accuracy: 77%</a:t>
            </a:r>
          </a:p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Macro Average F1-score: 0.73</a:t>
            </a:r>
          </a:p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Weighted Average F1-score: 0.77</a:t>
            </a:r>
          </a:p>
          <a:p>
            <a:pPr algn="just">
              <a:lnSpc>
                <a:spcPts val="3439"/>
              </a:lnSpc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(Include confusion matrix screenshot for visual)</a:t>
            </a:r>
          </a:p>
          <a:p>
            <a:pPr algn="just">
              <a:lnSpc>
                <a:spcPts val="3439"/>
              </a:lnSpc>
            </a:pPr>
          </a:p>
          <a:p>
            <a:pPr algn="just">
              <a:lnSpc>
                <a:spcPts val="3439"/>
              </a:lnSpc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Key Observations</a:t>
            </a:r>
          </a:p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Best performing classes: cardboard, paper</a:t>
            </a:r>
          </a:p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Lower performance: trash, plastic → may need more data</a:t>
            </a:r>
          </a:p>
          <a:p>
            <a:pPr algn="just" marL="530392" indent="-265196" lvl="1">
              <a:lnSpc>
                <a:spcPts val="3439"/>
              </a:lnSpc>
              <a:buFont typeface="Arial"/>
              <a:buChar char="•"/>
            </a:pPr>
            <a:r>
              <a:rPr lang="en-US" sz="2456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Transfer learning improved convergence and reduced training time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2656391"/>
            <a:ext cx="981645" cy="4968240"/>
            <a:chOff x="0" y="0"/>
            <a:chExt cx="258540" cy="1308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308508"/>
            </a:xfrm>
            <a:custGeom>
              <a:avLst/>
              <a:gdLst/>
              <a:ahLst/>
              <a:cxnLst/>
              <a:rect r="r" b="b" t="t" l="l"/>
              <a:pathLst>
                <a:path h="1308508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1810" y="2656391"/>
            <a:ext cx="7605581" cy="5704186"/>
          </a:xfrm>
          <a:custGeom>
            <a:avLst/>
            <a:gdLst/>
            <a:ahLst/>
            <a:cxnLst/>
            <a:rect r="r" b="b" t="t" l="l"/>
            <a:pathLst>
              <a:path h="5704186" w="7605581">
                <a:moveTo>
                  <a:pt x="0" y="0"/>
                </a:moveTo>
                <a:lnTo>
                  <a:pt x="7605581" y="0"/>
                </a:lnTo>
                <a:lnTo>
                  <a:pt x="7605581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7025" y="2782244"/>
            <a:ext cx="7006046" cy="5090121"/>
          </a:xfrm>
          <a:custGeom>
            <a:avLst/>
            <a:gdLst/>
            <a:ahLst/>
            <a:cxnLst/>
            <a:rect r="r" b="b" t="t" l="l"/>
            <a:pathLst>
              <a:path h="5090121" w="7006046">
                <a:moveTo>
                  <a:pt x="0" y="0"/>
                </a:moveTo>
                <a:lnTo>
                  <a:pt x="7006046" y="0"/>
                </a:lnTo>
                <a:lnTo>
                  <a:pt x="7006046" y="5090121"/>
                </a:lnTo>
                <a:lnTo>
                  <a:pt x="0" y="5090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" t="0" r="-641" b="-45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3817" y="1152525"/>
            <a:ext cx="7791262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DERIVED PLOTS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52764" y="8476564"/>
            <a:ext cx="7654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 Curve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2091" y="8476564"/>
            <a:ext cx="7654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Loss Curve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2656391"/>
            <a:ext cx="981645" cy="4968240"/>
            <a:chOff x="0" y="0"/>
            <a:chExt cx="258540" cy="1308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308508"/>
            </a:xfrm>
            <a:custGeom>
              <a:avLst/>
              <a:gdLst/>
              <a:ahLst/>
              <a:cxnLst/>
              <a:rect r="r" b="b" t="t" l="l"/>
              <a:pathLst>
                <a:path h="1308508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8589" y="2451106"/>
            <a:ext cx="7785491" cy="6807194"/>
          </a:xfrm>
          <a:custGeom>
            <a:avLst/>
            <a:gdLst/>
            <a:ahLst/>
            <a:cxnLst/>
            <a:rect r="r" b="b" t="t" l="l"/>
            <a:pathLst>
              <a:path h="6807194" w="7785491">
                <a:moveTo>
                  <a:pt x="0" y="0"/>
                </a:moveTo>
                <a:lnTo>
                  <a:pt x="7785491" y="0"/>
                </a:lnTo>
                <a:lnTo>
                  <a:pt x="7785491" y="6807194"/>
                </a:lnTo>
                <a:lnTo>
                  <a:pt x="0" y="680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6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8589" y="553028"/>
            <a:ext cx="7791262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SIMULATION 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6814" y="756387"/>
            <a:ext cx="8759000" cy="872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1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Real-time Conveyor Simulation: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The trained ResNet18 model was applied to a sequence of images representing scrap items moving on a conveyor belt.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Each image was processed in near real-time to predict the scrap category.</a:t>
            </a:r>
          </a:p>
          <a:p>
            <a:pPr algn="just">
              <a:lnSpc>
                <a:spcPts val="3000"/>
              </a:lnSpc>
            </a:pPr>
            <a:r>
              <a:rPr lang="en-US" sz="21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Prediction Confidence &amp; Flags: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Softmax probabilities were used to assign a confidence score to each prediction.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Predictions with confidence below 70% were flagged as “⚠️ Low Confidence” to indicate uncertainty.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This mechanism helps operators or downstream systems take precautionary actions, improving reliability.</a:t>
            </a:r>
          </a:p>
          <a:p>
            <a:pPr algn="just">
              <a:lnSpc>
                <a:spcPts val="3000"/>
              </a:lnSpc>
            </a:pPr>
            <a:r>
              <a:rPr lang="en-US" sz="21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Practical Deployment Potential: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Demonstrates feasibility for automation in scrap sorting facilities.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Can be integrated with a physical conveyor system and robotic pickers for real-world applications.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Supports performance monitoring by logging predictions, confidence levels, and misclassifications.</a:t>
            </a:r>
          </a:p>
          <a:p>
            <a:pPr algn="just">
              <a:lnSpc>
                <a:spcPts val="3000"/>
              </a:lnSpc>
            </a:pPr>
            <a:r>
              <a:rPr lang="en-US" sz="21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Performance Insights: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High-confidence predictions (&gt;90%) are highly accurate for cardboard, paper, and metal.</a:t>
            </a:r>
          </a:p>
          <a:p>
            <a:pPr algn="just" marL="419587" indent="-209793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Lower confidence observed in visually similar classes like plastic and trash, highlighting areas for further dataset expansion or model refinement.</a:t>
            </a:r>
          </a:p>
          <a:p>
            <a:pPr algn="just">
              <a:lnSpc>
                <a:spcPts val="27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9954" y="1539404"/>
            <a:ext cx="14908092" cy="435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b="true" sz="12335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THANK YOU FOR YOUR TIME AND ATTENTION!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2513" y="6574573"/>
            <a:ext cx="7654618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Prepared By-: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Ayush Kumar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prajapatiayush10april2004@gmail.com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DAG0jSKXvzg</dc:identifier>
  <dcterms:modified xsi:type="dcterms:W3CDTF">2011-08-01T06:04:30Z</dcterms:modified>
  <cp:revision>1</cp:revision>
  <dc:title>Alfastack</dc:title>
</cp:coreProperties>
</file>